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9" r:id="rId4"/>
    <p:sldId id="277" r:id="rId5"/>
    <p:sldId id="260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62" r:id="rId14"/>
    <p:sldId id="286" r:id="rId15"/>
    <p:sldId id="263" r:id="rId16"/>
    <p:sldId id="264" r:id="rId17"/>
    <p:sldId id="265" r:id="rId18"/>
    <p:sldId id="266" r:id="rId19"/>
    <p:sldId id="267" r:id="rId20"/>
    <p:sldId id="289" r:id="rId21"/>
    <p:sldId id="294" r:id="rId22"/>
    <p:sldId id="295" r:id="rId23"/>
    <p:sldId id="296" r:id="rId24"/>
    <p:sldId id="297" r:id="rId25"/>
    <p:sldId id="300" r:id="rId26"/>
    <p:sldId id="268" r:id="rId27"/>
    <p:sldId id="269" r:id="rId28"/>
    <p:sldId id="288" r:id="rId29"/>
    <p:sldId id="270" r:id="rId30"/>
    <p:sldId id="271" r:id="rId31"/>
    <p:sldId id="272" r:id="rId32"/>
    <p:sldId id="287" r:id="rId33"/>
    <p:sldId id="273" r:id="rId34"/>
  </p:sldIdLst>
  <p:sldSz cx="9144000" cy="5143500" type="screen16x9"/>
  <p:notesSz cx="6858000" cy="9144000"/>
  <p:embeddedFontLst>
    <p:embeddedFont>
      <p:font typeface="PT Sans Narrow" panose="020B0604020202020204" charset="0"/>
      <p:regular r:id="rId36"/>
      <p:bold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94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01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 &amp; Quiz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786-06B6-4A23-A522-28F4949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7156-2B60-4A1B-8E14-F507B607D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Structure of a Function</a:t>
            </a:r>
            <a:endParaRPr lang="e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7849-B6B3-4654-8932-AAFE9057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34239" r="55926" b="58080"/>
          <a:stretch/>
        </p:blipFill>
        <p:spPr>
          <a:xfrm>
            <a:off x="718815" y="1907821"/>
            <a:ext cx="5783585" cy="1730133"/>
          </a:xfrm>
          <a:prstGeom prst="rect">
            <a:avLst/>
          </a:prstGeom>
        </p:spPr>
      </p:pic>
      <p:cxnSp>
        <p:nvCxnSpPr>
          <p:cNvPr id="5" name="Shape 99">
            <a:extLst>
              <a:ext uri="{FF2B5EF4-FFF2-40B4-BE49-F238E27FC236}">
                <a16:creationId xmlns:a16="http://schemas.microsoft.com/office/drawing/2014/main" id="{509406FC-FE0D-47F4-981D-5901757FFE6E}"/>
              </a:ext>
            </a:extLst>
          </p:cNvPr>
          <p:cNvCxnSpPr>
            <a:cxnSpLocks/>
          </p:cNvCxnSpPr>
          <p:nvPr/>
        </p:nvCxnSpPr>
        <p:spPr>
          <a:xfrm flipH="1">
            <a:off x="2683813" y="1668613"/>
            <a:ext cx="1121257" cy="43960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hape 100">
            <a:extLst>
              <a:ext uri="{FF2B5EF4-FFF2-40B4-BE49-F238E27FC236}">
                <a16:creationId xmlns:a16="http://schemas.microsoft.com/office/drawing/2014/main" id="{DD7126E6-512E-489A-9362-50836C3B8207}"/>
              </a:ext>
            </a:extLst>
          </p:cNvPr>
          <p:cNvSpPr txBox="1"/>
          <p:nvPr/>
        </p:nvSpPr>
        <p:spPr>
          <a:xfrm>
            <a:off x="3805070" y="1188709"/>
            <a:ext cx="2697330" cy="605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Starting a definition: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def + function name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6622940C-DEBE-4E32-82BD-C15343FD313A}"/>
              </a:ext>
            </a:extLst>
          </p:cNvPr>
          <p:cNvCxnSpPr>
            <a:cxnSpLocks/>
          </p:cNvCxnSpPr>
          <p:nvPr/>
        </p:nvCxnSpPr>
        <p:spPr>
          <a:xfrm flipH="1">
            <a:off x="5689600" y="2273324"/>
            <a:ext cx="137724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00">
            <a:extLst>
              <a:ext uri="{FF2B5EF4-FFF2-40B4-BE49-F238E27FC236}">
                <a16:creationId xmlns:a16="http://schemas.microsoft.com/office/drawing/2014/main" id="{C3BD5F52-4828-4392-8DF5-B5BD49588F8F}"/>
              </a:ext>
            </a:extLst>
          </p:cNvPr>
          <p:cNvSpPr txBox="1"/>
          <p:nvPr/>
        </p:nvSpPr>
        <p:spPr>
          <a:xfrm>
            <a:off x="7164635" y="1849773"/>
            <a:ext cx="1414921" cy="7128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Function’s parameters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3CCF7AD9-1C0B-428C-91D4-6DA55327FA12}"/>
              </a:ext>
            </a:extLst>
          </p:cNvPr>
          <p:cNvCxnSpPr>
            <a:cxnSpLocks/>
          </p:cNvCxnSpPr>
          <p:nvPr/>
        </p:nvCxnSpPr>
        <p:spPr>
          <a:xfrm flipH="1">
            <a:off x="5273536" y="2877279"/>
            <a:ext cx="122886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100">
            <a:extLst>
              <a:ext uri="{FF2B5EF4-FFF2-40B4-BE49-F238E27FC236}">
                <a16:creationId xmlns:a16="http://schemas.microsoft.com/office/drawing/2014/main" id="{F37855EF-9B77-42CD-920A-59B7DBE9AC52}"/>
              </a:ext>
            </a:extLst>
          </p:cNvPr>
          <p:cNvSpPr txBox="1"/>
          <p:nvPr/>
        </p:nvSpPr>
        <p:spPr>
          <a:xfrm>
            <a:off x="6578531" y="2676478"/>
            <a:ext cx="1172208" cy="47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Statements</a:t>
            </a:r>
            <a:endParaRPr lang="e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3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786-06B6-4A23-A522-28F4949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7156-2B60-4A1B-8E14-F507B607D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Structure of a Function</a:t>
            </a:r>
            <a:endParaRPr lang="e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7849-B6B3-4654-8932-AAFE9057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34239" r="55926" b="58080"/>
          <a:stretch/>
        </p:blipFill>
        <p:spPr>
          <a:xfrm>
            <a:off x="718815" y="1907821"/>
            <a:ext cx="5783585" cy="1730133"/>
          </a:xfrm>
          <a:prstGeom prst="rect">
            <a:avLst/>
          </a:prstGeom>
        </p:spPr>
      </p:pic>
      <p:cxnSp>
        <p:nvCxnSpPr>
          <p:cNvPr id="5" name="Shape 99">
            <a:extLst>
              <a:ext uri="{FF2B5EF4-FFF2-40B4-BE49-F238E27FC236}">
                <a16:creationId xmlns:a16="http://schemas.microsoft.com/office/drawing/2014/main" id="{509406FC-FE0D-47F4-981D-5901757FFE6E}"/>
              </a:ext>
            </a:extLst>
          </p:cNvPr>
          <p:cNvCxnSpPr>
            <a:cxnSpLocks/>
          </p:cNvCxnSpPr>
          <p:nvPr/>
        </p:nvCxnSpPr>
        <p:spPr>
          <a:xfrm flipH="1">
            <a:off x="2683813" y="1668613"/>
            <a:ext cx="1121257" cy="43960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hape 100">
            <a:extLst>
              <a:ext uri="{FF2B5EF4-FFF2-40B4-BE49-F238E27FC236}">
                <a16:creationId xmlns:a16="http://schemas.microsoft.com/office/drawing/2014/main" id="{DD7126E6-512E-489A-9362-50836C3B8207}"/>
              </a:ext>
            </a:extLst>
          </p:cNvPr>
          <p:cNvSpPr txBox="1"/>
          <p:nvPr/>
        </p:nvSpPr>
        <p:spPr>
          <a:xfrm>
            <a:off x="3805070" y="1188709"/>
            <a:ext cx="2697330" cy="605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Starting a definition: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def + function name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6622940C-DEBE-4E32-82BD-C15343FD313A}"/>
              </a:ext>
            </a:extLst>
          </p:cNvPr>
          <p:cNvCxnSpPr>
            <a:cxnSpLocks/>
          </p:cNvCxnSpPr>
          <p:nvPr/>
        </p:nvCxnSpPr>
        <p:spPr>
          <a:xfrm flipH="1">
            <a:off x="5689600" y="2273324"/>
            <a:ext cx="137724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00">
            <a:extLst>
              <a:ext uri="{FF2B5EF4-FFF2-40B4-BE49-F238E27FC236}">
                <a16:creationId xmlns:a16="http://schemas.microsoft.com/office/drawing/2014/main" id="{C3BD5F52-4828-4392-8DF5-B5BD49588F8F}"/>
              </a:ext>
            </a:extLst>
          </p:cNvPr>
          <p:cNvSpPr txBox="1"/>
          <p:nvPr/>
        </p:nvSpPr>
        <p:spPr>
          <a:xfrm>
            <a:off x="7164635" y="1849773"/>
            <a:ext cx="1414921" cy="7128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Function’s parameters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3CCF7AD9-1C0B-428C-91D4-6DA55327FA12}"/>
              </a:ext>
            </a:extLst>
          </p:cNvPr>
          <p:cNvCxnSpPr>
            <a:cxnSpLocks/>
          </p:cNvCxnSpPr>
          <p:nvPr/>
        </p:nvCxnSpPr>
        <p:spPr>
          <a:xfrm flipH="1">
            <a:off x="5273536" y="2877279"/>
            <a:ext cx="122886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100">
            <a:extLst>
              <a:ext uri="{FF2B5EF4-FFF2-40B4-BE49-F238E27FC236}">
                <a16:creationId xmlns:a16="http://schemas.microsoft.com/office/drawing/2014/main" id="{F37855EF-9B77-42CD-920A-59B7DBE9AC52}"/>
              </a:ext>
            </a:extLst>
          </p:cNvPr>
          <p:cNvSpPr txBox="1"/>
          <p:nvPr/>
        </p:nvSpPr>
        <p:spPr>
          <a:xfrm>
            <a:off x="6578531" y="2676478"/>
            <a:ext cx="1172208" cy="47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Statements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13" name="Shape 99">
            <a:extLst>
              <a:ext uri="{FF2B5EF4-FFF2-40B4-BE49-F238E27FC236}">
                <a16:creationId xmlns:a16="http://schemas.microsoft.com/office/drawing/2014/main" id="{66CB97DB-543E-40BD-9EFB-207C948EEAB7}"/>
              </a:ext>
            </a:extLst>
          </p:cNvPr>
          <p:cNvCxnSpPr>
            <a:cxnSpLocks/>
          </p:cNvCxnSpPr>
          <p:nvPr/>
        </p:nvCxnSpPr>
        <p:spPr>
          <a:xfrm flipH="1">
            <a:off x="3798501" y="3412221"/>
            <a:ext cx="122886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00">
            <a:extLst>
              <a:ext uri="{FF2B5EF4-FFF2-40B4-BE49-F238E27FC236}">
                <a16:creationId xmlns:a16="http://schemas.microsoft.com/office/drawing/2014/main" id="{A78D9EBC-CF92-49BF-826E-71BB8AD2888A}"/>
              </a:ext>
            </a:extLst>
          </p:cNvPr>
          <p:cNvSpPr txBox="1"/>
          <p:nvPr/>
        </p:nvSpPr>
        <p:spPr>
          <a:xfrm>
            <a:off x="5103496" y="3211420"/>
            <a:ext cx="1172208" cy="47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Return value</a:t>
            </a:r>
            <a:endParaRPr lang="e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6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786-06B6-4A23-A522-28F4949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7156-2B60-4A1B-8E14-F507B607D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Structure of a Function</a:t>
            </a:r>
            <a:endParaRPr lang="e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7849-B6B3-4654-8932-AAFE9057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34239" r="55926" b="58080"/>
          <a:stretch/>
        </p:blipFill>
        <p:spPr>
          <a:xfrm>
            <a:off x="718815" y="1907821"/>
            <a:ext cx="5783585" cy="1730133"/>
          </a:xfrm>
          <a:prstGeom prst="rect">
            <a:avLst/>
          </a:prstGeom>
        </p:spPr>
      </p:pic>
      <p:cxnSp>
        <p:nvCxnSpPr>
          <p:cNvPr id="5" name="Shape 99">
            <a:extLst>
              <a:ext uri="{FF2B5EF4-FFF2-40B4-BE49-F238E27FC236}">
                <a16:creationId xmlns:a16="http://schemas.microsoft.com/office/drawing/2014/main" id="{509406FC-FE0D-47F4-981D-5901757FFE6E}"/>
              </a:ext>
            </a:extLst>
          </p:cNvPr>
          <p:cNvCxnSpPr>
            <a:cxnSpLocks/>
          </p:cNvCxnSpPr>
          <p:nvPr/>
        </p:nvCxnSpPr>
        <p:spPr>
          <a:xfrm flipH="1">
            <a:off x="2683813" y="1668613"/>
            <a:ext cx="1121257" cy="43960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hape 100">
            <a:extLst>
              <a:ext uri="{FF2B5EF4-FFF2-40B4-BE49-F238E27FC236}">
                <a16:creationId xmlns:a16="http://schemas.microsoft.com/office/drawing/2014/main" id="{DD7126E6-512E-489A-9362-50836C3B8207}"/>
              </a:ext>
            </a:extLst>
          </p:cNvPr>
          <p:cNvSpPr txBox="1"/>
          <p:nvPr/>
        </p:nvSpPr>
        <p:spPr>
          <a:xfrm>
            <a:off x="3805070" y="1188709"/>
            <a:ext cx="2697330" cy="605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Starting a definition: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def + function name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6622940C-DEBE-4E32-82BD-C15343FD313A}"/>
              </a:ext>
            </a:extLst>
          </p:cNvPr>
          <p:cNvCxnSpPr>
            <a:cxnSpLocks/>
          </p:cNvCxnSpPr>
          <p:nvPr/>
        </p:nvCxnSpPr>
        <p:spPr>
          <a:xfrm flipH="1">
            <a:off x="5689600" y="2273324"/>
            <a:ext cx="137724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00">
            <a:extLst>
              <a:ext uri="{FF2B5EF4-FFF2-40B4-BE49-F238E27FC236}">
                <a16:creationId xmlns:a16="http://schemas.microsoft.com/office/drawing/2014/main" id="{C3BD5F52-4828-4392-8DF5-B5BD49588F8F}"/>
              </a:ext>
            </a:extLst>
          </p:cNvPr>
          <p:cNvSpPr txBox="1"/>
          <p:nvPr/>
        </p:nvSpPr>
        <p:spPr>
          <a:xfrm>
            <a:off x="7164635" y="1849773"/>
            <a:ext cx="1414921" cy="7128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Function’s parameters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3CCF7AD9-1C0B-428C-91D4-6DA55327FA12}"/>
              </a:ext>
            </a:extLst>
          </p:cNvPr>
          <p:cNvCxnSpPr>
            <a:cxnSpLocks/>
          </p:cNvCxnSpPr>
          <p:nvPr/>
        </p:nvCxnSpPr>
        <p:spPr>
          <a:xfrm flipH="1">
            <a:off x="5273536" y="2877279"/>
            <a:ext cx="122886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100">
            <a:extLst>
              <a:ext uri="{FF2B5EF4-FFF2-40B4-BE49-F238E27FC236}">
                <a16:creationId xmlns:a16="http://schemas.microsoft.com/office/drawing/2014/main" id="{F37855EF-9B77-42CD-920A-59B7DBE9AC52}"/>
              </a:ext>
            </a:extLst>
          </p:cNvPr>
          <p:cNvSpPr txBox="1"/>
          <p:nvPr/>
        </p:nvSpPr>
        <p:spPr>
          <a:xfrm>
            <a:off x="6578531" y="2676478"/>
            <a:ext cx="1172208" cy="47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Statements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13" name="Shape 99">
            <a:extLst>
              <a:ext uri="{FF2B5EF4-FFF2-40B4-BE49-F238E27FC236}">
                <a16:creationId xmlns:a16="http://schemas.microsoft.com/office/drawing/2014/main" id="{66CB97DB-543E-40BD-9EFB-207C948EEAB7}"/>
              </a:ext>
            </a:extLst>
          </p:cNvPr>
          <p:cNvCxnSpPr>
            <a:cxnSpLocks/>
          </p:cNvCxnSpPr>
          <p:nvPr/>
        </p:nvCxnSpPr>
        <p:spPr>
          <a:xfrm flipH="1">
            <a:off x="3798501" y="3412221"/>
            <a:ext cx="1228864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00">
            <a:extLst>
              <a:ext uri="{FF2B5EF4-FFF2-40B4-BE49-F238E27FC236}">
                <a16:creationId xmlns:a16="http://schemas.microsoft.com/office/drawing/2014/main" id="{A78D9EBC-CF92-49BF-826E-71BB8AD2888A}"/>
              </a:ext>
            </a:extLst>
          </p:cNvPr>
          <p:cNvSpPr txBox="1"/>
          <p:nvPr/>
        </p:nvSpPr>
        <p:spPr>
          <a:xfrm>
            <a:off x="5103496" y="3211420"/>
            <a:ext cx="1172208" cy="47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Return value</a:t>
            </a: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15" name="Shape 100">
            <a:extLst>
              <a:ext uri="{FF2B5EF4-FFF2-40B4-BE49-F238E27FC236}">
                <a16:creationId xmlns:a16="http://schemas.microsoft.com/office/drawing/2014/main" id="{395D79CC-D45D-499E-A0DF-DC1DE5EE52E8}"/>
              </a:ext>
            </a:extLst>
          </p:cNvPr>
          <p:cNvSpPr txBox="1"/>
          <p:nvPr/>
        </p:nvSpPr>
        <p:spPr>
          <a:xfrm>
            <a:off x="909674" y="4044299"/>
            <a:ext cx="6157170" cy="5126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*A function doesn’t always need a return value. 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*A function doesn’t always need parameters.</a:t>
            </a:r>
            <a:endParaRPr lang="e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8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Bugs-1 question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Syntax- problems in </a:t>
            </a:r>
            <a:r>
              <a:rPr lang="en" dirty="0">
                <a:solidFill>
                  <a:schemeClr val="accent1"/>
                </a:solidFill>
              </a:rPr>
              <a:t>writing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Run-time- problems while </a:t>
            </a:r>
            <a:r>
              <a:rPr lang="en" dirty="0">
                <a:solidFill>
                  <a:schemeClr val="accent1"/>
                </a:solidFill>
              </a:rPr>
              <a:t>running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Semantic- problems in </a:t>
            </a:r>
            <a:r>
              <a:rPr lang="en" dirty="0">
                <a:solidFill>
                  <a:schemeClr val="accent1"/>
                </a:solidFill>
              </a:rPr>
              <a:t>algorithm/solution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Bugs-1 question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Syntax- problems in </a:t>
            </a:r>
            <a:r>
              <a:rPr lang="en">
                <a:solidFill>
                  <a:schemeClr val="accent1"/>
                </a:solidFill>
              </a:rPr>
              <a:t>writing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Run-time- problems while </a:t>
            </a:r>
            <a:r>
              <a:rPr lang="en">
                <a:solidFill>
                  <a:schemeClr val="accent1"/>
                </a:solidFill>
              </a:rPr>
              <a:t>running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Semantic- problems in </a:t>
            </a:r>
            <a:r>
              <a:rPr lang="en">
                <a:solidFill>
                  <a:schemeClr val="accent1"/>
                </a:solidFill>
              </a:rPr>
              <a:t>algorithm/solution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What’s wrong here? What bug is it?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881517" y="3760920"/>
            <a:ext cx="4777500" cy="111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 i in range(3)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printf(“hello students!”)</a:t>
            </a:r>
          </a:p>
        </p:txBody>
      </p:sp>
    </p:spTree>
    <p:extLst>
      <p:ext uri="{BB962C8B-B14F-4D97-AF65-F5344CB8AC3E}">
        <p14:creationId xmlns:p14="http://schemas.microsoft.com/office/powerpoint/2010/main" val="9150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Objects &amp; Data types- 2 questions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What are objects?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Every piece of data in Python is an object.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Every object has a type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Object/Data types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Numbers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Strings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Booleans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Self-defined objects- classes(e.g hubo)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E9F8E-990E-4326-B80A-F8C1F8723743}"/>
              </a:ext>
            </a:extLst>
          </p:cNvPr>
          <p:cNvSpPr txBox="1"/>
          <p:nvPr/>
        </p:nvSpPr>
        <p:spPr>
          <a:xfrm>
            <a:off x="5547233" y="2020711"/>
            <a:ext cx="3285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228600">
              <a:buChar char="○"/>
            </a:pPr>
            <a:endParaRPr lang="en" dirty="0"/>
          </a:p>
          <a:p>
            <a:pPr marL="457200" lvl="0" indent="-228600">
              <a:buChar char="●"/>
            </a:pPr>
            <a:r>
              <a:rPr lang="en" dirty="0"/>
              <a:t>How do we create an instance of a hubo object?</a:t>
            </a:r>
          </a:p>
          <a:p>
            <a:pPr marL="914400" lvl="1" indent="-228600">
              <a:buChar char="○"/>
            </a:pPr>
            <a:r>
              <a:rPr lang="en" dirty="0"/>
              <a:t>hubo = Robot(beepers = 5)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Variables and naming objects- 1 question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</a:pPr>
            <a:r>
              <a:rPr lang="en"/>
              <a:t>Naming objects(variables)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○"/>
            </a:pPr>
            <a:r>
              <a:rPr lang="en"/>
              <a:t>No </a:t>
            </a:r>
            <a:r>
              <a:rPr lang="en" i="1"/>
              <a:t>def, if, else, while, True, False.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○"/>
            </a:pPr>
            <a:r>
              <a:rPr lang="en"/>
              <a:t>Only Letters, digits, underscores(_).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First character should not be a digit.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Case-sensitive.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Examples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more@ = “ok or not”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3hello = “hello”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Boolean expressions- 2 questions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Evaluating Boolean Expressions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Examples:</a:t>
            </a:r>
          </a:p>
          <a:p>
            <a:pPr marL="1371600" lvl="2" indent="-228600" rtl="0">
              <a:spcBef>
                <a:spcPts val="0"/>
              </a:spcBef>
              <a:buChar char="■"/>
            </a:pPr>
            <a:r>
              <a:rPr lang="en"/>
              <a:t>3&lt;5</a:t>
            </a:r>
          </a:p>
          <a:p>
            <a:pPr marL="1371600" lvl="2" indent="-228600" rtl="0">
              <a:spcBef>
                <a:spcPts val="0"/>
              </a:spcBef>
              <a:buChar char="■"/>
            </a:pPr>
            <a:r>
              <a:rPr lang="en"/>
              <a:t>27 == 14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Conditionals - 1 question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26525" y="1796575"/>
            <a:ext cx="3585900" cy="203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916475" y="1376125"/>
            <a:ext cx="2431800" cy="319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elif(it snows):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Hubo.sleep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elif(it is windy):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Hubo.watch_tv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Loops- 2 questions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For-loops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While-loops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" name="Shape 136"/>
          <p:cNvSpPr txBox="1"/>
          <p:nvPr/>
        </p:nvSpPr>
        <p:spPr>
          <a:xfrm>
            <a:off x="872225" y="1728950"/>
            <a:ext cx="4770300" cy="115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for i in range(5):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	print(“I love this class!”)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872225" y="3300675"/>
            <a:ext cx="4770300" cy="1141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while hubo.front_is_clear():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	hubo.move_and_pick()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474650" y="4507075"/>
            <a:ext cx="7150800" cy="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Today’s lesson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Summary of Week 1 Lectures(Day1~4)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Quiz !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13 questions.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Will count towards your final grade.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Listen to the summary lecture well-- many parts of the quiz will be covered!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Special Lab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6BBF-A363-49F0-8329-99A6B9F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Tips-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A657-4222-4C1F-8894-77540F1C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Sum = Sum + 1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Sum += 1</a:t>
            </a:r>
          </a:p>
          <a:p>
            <a:pPr marL="457200" lvl="0" indent="-228600">
              <a:buChar char="●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This works for all operators.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Sum = Sum * 2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Sum *= 2</a:t>
            </a:r>
            <a:endParaRPr lang="e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2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6BBF-A363-49F0-8329-99A6B9F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Tips-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A657-4222-4C1F-8894-77540F1C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can concatenate strings through 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6BBF-A363-49F0-8329-99A6B9F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Tips-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A657-4222-4C1F-8894-77540F1C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can concatenate strings through +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“Hello” + “Students”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“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HelloStudents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6BBF-A363-49F0-8329-99A6B9F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Tips-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A657-4222-4C1F-8894-77540F1C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can concatenate strings through +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“Hello” + “Students”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“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HelloStudents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”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“Hello” + “ “ + “Students” -&gt; “Hello Students”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42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6BBF-A363-49F0-8329-99A6B9F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Tips-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A657-4222-4C1F-8894-77540F1C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can concatenate strings through +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“Hello” + “Students”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“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HelloStudents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”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“Hello” + “ “ + “Students” -&gt; “Hello Students”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 “ + “Students” -- &gt; “Hello Students”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0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6BBF-A363-49F0-8329-99A6B9F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Tips-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A657-4222-4C1F-8894-77540F1C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can concatenate strings through +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“Hello” + “Students”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“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HelloStudents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”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“Hello” + “ “ + “Students” -&gt; “Hello Students”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 “ + “Students” -- &gt; “Hello Students”</a:t>
            </a:r>
          </a:p>
          <a:p>
            <a:pPr marL="457200" lvl="0" indent="-228600">
              <a:buChar char="●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“Hello “ + “” + “Students”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“Hello Students”</a:t>
            </a:r>
            <a:endParaRPr lang="e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9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Quiz Time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13 questions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Lab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DB3B-621C-43BE-8AAA-2D5984C0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finish tasks from yesterday!</a:t>
            </a:r>
          </a:p>
        </p:txBody>
      </p:sp>
    </p:spTree>
    <p:extLst>
      <p:ext uri="{BB962C8B-B14F-4D97-AF65-F5344CB8AC3E}">
        <p14:creationId xmlns:p14="http://schemas.microsoft.com/office/powerpoint/2010/main" val="361882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Extra lab  1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74650" y="4507075"/>
            <a:ext cx="7150800" cy="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174" y="1083873"/>
            <a:ext cx="5935975" cy="389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Previously...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What is a program?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What is an algorithm?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Computational Thinking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Python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Functions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Bugs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Extra lab  2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74650" y="4507075"/>
            <a:ext cx="7150800" cy="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425" y="1346975"/>
            <a:ext cx="6120872" cy="33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Extra lab  3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74650" y="4507075"/>
            <a:ext cx="7150800" cy="4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347" y="1152425"/>
            <a:ext cx="5504073" cy="36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B803-7DEC-43C8-829F-F32A3F8F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lab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92892-1BCB-4490-84EA-B2115F11B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Hubo</a:t>
            </a:r>
            <a:r>
              <a:rPr lang="en-US" dirty="0"/>
              <a:t> maze!</a:t>
            </a:r>
          </a:p>
          <a:p>
            <a:r>
              <a:rPr lang="en-US" dirty="0"/>
              <a:t>Talk to the </a:t>
            </a:r>
            <a:r>
              <a:rPr lang="en-US" dirty="0" err="1"/>
              <a:t>Tas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770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 luck!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5EF8-C3EA-484D-9A20-E3F7FABE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F6A3E-244B-4BF8-A4F8-2421876C3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" dirty="0"/>
              <a:t>Classes</a:t>
            </a:r>
          </a:p>
          <a:p>
            <a:pPr marL="457200" lvl="0" indent="-228600">
              <a:buChar char="●"/>
            </a:pPr>
            <a:r>
              <a:rPr lang="en" dirty="0"/>
              <a:t>Hubo</a:t>
            </a:r>
          </a:p>
          <a:p>
            <a:pPr marL="457200" lvl="0" indent="-228600">
              <a:buChar char="●"/>
            </a:pPr>
            <a:r>
              <a:rPr lang="en" dirty="0"/>
              <a:t>Objects &amp; Data Types</a:t>
            </a:r>
          </a:p>
          <a:p>
            <a:pPr marL="457200" lvl="0" indent="-228600">
              <a:buChar char="●"/>
            </a:pPr>
            <a:r>
              <a:rPr lang="en" dirty="0"/>
              <a:t>Control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2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 &amp; Algorithm-2 questions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Program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An exact </a:t>
            </a:r>
            <a:r>
              <a:rPr lang="en" b="1" dirty="0">
                <a:solidFill>
                  <a:schemeClr val="accent1"/>
                </a:solidFill>
              </a:rPr>
              <a:t>set of instructions</a:t>
            </a:r>
            <a:r>
              <a:rPr lang="en" dirty="0"/>
              <a:t> for the computer to follow.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dirty="0"/>
              <a:t>Algorithm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An exact </a:t>
            </a:r>
            <a:r>
              <a:rPr lang="en" b="1" dirty="0">
                <a:solidFill>
                  <a:schemeClr val="accent1"/>
                </a:solidFill>
              </a:rPr>
              <a:t>set of instructions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/>
              <a:t>given to the computer to </a:t>
            </a:r>
            <a:r>
              <a:rPr lang="en" b="1" dirty="0">
                <a:solidFill>
                  <a:schemeClr val="accent1"/>
                </a:solidFill>
              </a:rPr>
              <a:t>solve a problem</a:t>
            </a:r>
            <a:r>
              <a:rPr lang="en" dirty="0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Programming languages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dirty="0"/>
              <a:t>Python, C, C++, Java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Function</a:t>
            </a:r>
            <a:r>
              <a:rPr lang="en-US" dirty="0"/>
              <a:t>s – 1 question</a:t>
            </a:r>
            <a:endParaRPr lang="en" dirty="0"/>
          </a:p>
        </p:txBody>
      </p:sp>
      <p:sp>
        <p:nvSpPr>
          <p:cNvPr id="4" name="Shape 103">
            <a:extLst>
              <a:ext uri="{FF2B5EF4-FFF2-40B4-BE49-F238E27FC236}">
                <a16:creationId xmlns:a16="http://schemas.microsoft.com/office/drawing/2014/main" id="{7BE87301-E6C9-4A4A-BA81-CCF6BDF6A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Functions are blocks of organized , reusable code.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/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Shape 97">
            <a:extLst>
              <a:ext uri="{FF2B5EF4-FFF2-40B4-BE49-F238E27FC236}">
                <a16:creationId xmlns:a16="http://schemas.microsoft.com/office/drawing/2014/main" id="{341D3BD5-0815-4432-96F2-2209476FA7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178" y="2077155"/>
            <a:ext cx="5470596" cy="2537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36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786-06B6-4A23-A522-28F4949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7156-2B60-4A1B-8E14-F507B607D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Structure of a Function</a:t>
            </a:r>
            <a:endParaRPr lang="e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7849-B6B3-4654-8932-AAFE9057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34239" r="55926" b="58080"/>
          <a:stretch/>
        </p:blipFill>
        <p:spPr>
          <a:xfrm>
            <a:off x="718815" y="1907821"/>
            <a:ext cx="5783585" cy="1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786-06B6-4A23-A522-28F4949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7156-2B60-4A1B-8E14-F507B607D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Structure of a Function</a:t>
            </a:r>
            <a:endParaRPr lang="e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7849-B6B3-4654-8932-AAFE9057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34239" r="55926" b="58080"/>
          <a:stretch/>
        </p:blipFill>
        <p:spPr>
          <a:xfrm>
            <a:off x="718815" y="1907821"/>
            <a:ext cx="5783585" cy="1730133"/>
          </a:xfrm>
          <a:prstGeom prst="rect">
            <a:avLst/>
          </a:prstGeom>
        </p:spPr>
      </p:pic>
      <p:cxnSp>
        <p:nvCxnSpPr>
          <p:cNvPr id="5" name="Shape 99">
            <a:extLst>
              <a:ext uri="{FF2B5EF4-FFF2-40B4-BE49-F238E27FC236}">
                <a16:creationId xmlns:a16="http://schemas.microsoft.com/office/drawing/2014/main" id="{509406FC-FE0D-47F4-981D-5901757FFE6E}"/>
              </a:ext>
            </a:extLst>
          </p:cNvPr>
          <p:cNvCxnSpPr>
            <a:cxnSpLocks/>
          </p:cNvCxnSpPr>
          <p:nvPr/>
        </p:nvCxnSpPr>
        <p:spPr>
          <a:xfrm flipH="1">
            <a:off x="2683813" y="1668613"/>
            <a:ext cx="1121257" cy="43960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hape 100">
            <a:extLst>
              <a:ext uri="{FF2B5EF4-FFF2-40B4-BE49-F238E27FC236}">
                <a16:creationId xmlns:a16="http://schemas.microsoft.com/office/drawing/2014/main" id="{DD7126E6-512E-489A-9362-50836C3B8207}"/>
              </a:ext>
            </a:extLst>
          </p:cNvPr>
          <p:cNvSpPr txBox="1"/>
          <p:nvPr/>
        </p:nvSpPr>
        <p:spPr>
          <a:xfrm>
            <a:off x="3805070" y="1188709"/>
            <a:ext cx="2697330" cy="605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Starting a definition: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def + function name</a:t>
            </a:r>
            <a:endParaRPr lang="e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7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786-06B6-4A23-A522-28F4949E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F7156-2B60-4A1B-8E14-F507B607D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>
              <a:buChar char="●"/>
            </a:pPr>
            <a:r>
              <a:rPr lang="en-US" dirty="0"/>
              <a:t>Structure of a Function</a:t>
            </a:r>
            <a:endParaRPr lang="e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17849-B6B3-4654-8932-AAFE9057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t="34239" r="55926" b="58080"/>
          <a:stretch/>
        </p:blipFill>
        <p:spPr>
          <a:xfrm>
            <a:off x="718815" y="1907821"/>
            <a:ext cx="5783585" cy="1730133"/>
          </a:xfrm>
          <a:prstGeom prst="rect">
            <a:avLst/>
          </a:prstGeom>
        </p:spPr>
      </p:pic>
      <p:cxnSp>
        <p:nvCxnSpPr>
          <p:cNvPr id="5" name="Shape 99">
            <a:extLst>
              <a:ext uri="{FF2B5EF4-FFF2-40B4-BE49-F238E27FC236}">
                <a16:creationId xmlns:a16="http://schemas.microsoft.com/office/drawing/2014/main" id="{509406FC-FE0D-47F4-981D-5901757FFE6E}"/>
              </a:ext>
            </a:extLst>
          </p:cNvPr>
          <p:cNvCxnSpPr>
            <a:cxnSpLocks/>
          </p:cNvCxnSpPr>
          <p:nvPr/>
        </p:nvCxnSpPr>
        <p:spPr>
          <a:xfrm flipH="1">
            <a:off x="2683813" y="1668613"/>
            <a:ext cx="1121257" cy="43960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hape 100">
            <a:extLst>
              <a:ext uri="{FF2B5EF4-FFF2-40B4-BE49-F238E27FC236}">
                <a16:creationId xmlns:a16="http://schemas.microsoft.com/office/drawing/2014/main" id="{DD7126E6-512E-489A-9362-50836C3B8207}"/>
              </a:ext>
            </a:extLst>
          </p:cNvPr>
          <p:cNvSpPr txBox="1"/>
          <p:nvPr/>
        </p:nvSpPr>
        <p:spPr>
          <a:xfrm>
            <a:off x="3805070" y="1188709"/>
            <a:ext cx="2697330" cy="605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Starting a definition: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def + function name</a:t>
            </a:r>
            <a:endParaRPr lang="en" dirty="0">
              <a:solidFill>
                <a:srgbClr val="FF0000"/>
              </a:solidFill>
            </a:endParaRP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6622940C-DEBE-4E32-82BD-C15343FD313A}"/>
              </a:ext>
            </a:extLst>
          </p:cNvPr>
          <p:cNvCxnSpPr>
            <a:cxnSpLocks/>
          </p:cNvCxnSpPr>
          <p:nvPr/>
        </p:nvCxnSpPr>
        <p:spPr>
          <a:xfrm flipH="1">
            <a:off x="5734756" y="2273324"/>
            <a:ext cx="133208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00">
            <a:extLst>
              <a:ext uri="{FF2B5EF4-FFF2-40B4-BE49-F238E27FC236}">
                <a16:creationId xmlns:a16="http://schemas.microsoft.com/office/drawing/2014/main" id="{C3BD5F52-4828-4392-8DF5-B5BD49588F8F}"/>
              </a:ext>
            </a:extLst>
          </p:cNvPr>
          <p:cNvSpPr txBox="1"/>
          <p:nvPr/>
        </p:nvSpPr>
        <p:spPr>
          <a:xfrm>
            <a:off x="7164635" y="1849773"/>
            <a:ext cx="1414921" cy="7128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Function’s parameters</a:t>
            </a:r>
            <a:endParaRPr lang="e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016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687</Words>
  <Application>Microsoft Office PowerPoint</Application>
  <PresentationFormat>On-screen Show (16:9)</PresentationFormat>
  <Paragraphs>165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Wingdings</vt:lpstr>
      <vt:lpstr>PT Sans Narrow</vt:lpstr>
      <vt:lpstr>Open Sans</vt:lpstr>
      <vt:lpstr>tropic</vt:lpstr>
      <vt:lpstr>Summary &amp; Quiz</vt:lpstr>
      <vt:lpstr>Today’s lesson</vt:lpstr>
      <vt:lpstr>Previously...</vt:lpstr>
      <vt:lpstr>Previously…</vt:lpstr>
      <vt:lpstr>Program &amp; Algorithm-2 questions</vt:lpstr>
      <vt:lpstr>Functions – 1 question</vt:lpstr>
      <vt:lpstr>More about functions</vt:lpstr>
      <vt:lpstr>More about functions</vt:lpstr>
      <vt:lpstr>More about functions</vt:lpstr>
      <vt:lpstr>More about functions</vt:lpstr>
      <vt:lpstr>More about functions</vt:lpstr>
      <vt:lpstr>More about functions</vt:lpstr>
      <vt:lpstr>Bugs-1 question </vt:lpstr>
      <vt:lpstr>Bugs-1 question </vt:lpstr>
      <vt:lpstr>Objects &amp; Data types- 2 questions</vt:lpstr>
      <vt:lpstr>Variables and naming objects- 1 question</vt:lpstr>
      <vt:lpstr>Boolean expressions- 2 questions</vt:lpstr>
      <vt:lpstr>Conditionals - 1 question</vt:lpstr>
      <vt:lpstr>Loops- 2 questions</vt:lpstr>
      <vt:lpstr>Additional Tips- Operators</vt:lpstr>
      <vt:lpstr>Additional Tips- Strings</vt:lpstr>
      <vt:lpstr>Additional Tips- Strings</vt:lpstr>
      <vt:lpstr>Additional Tips- Strings</vt:lpstr>
      <vt:lpstr>Additional Tips- Strings</vt:lpstr>
      <vt:lpstr>Additional Tips- Strings</vt:lpstr>
      <vt:lpstr>Quiz Time</vt:lpstr>
      <vt:lpstr>Special Lab</vt:lpstr>
      <vt:lpstr>First finish tasks from yesterday!</vt:lpstr>
      <vt:lpstr>Extra lab  1</vt:lpstr>
      <vt:lpstr>Extra lab  2</vt:lpstr>
      <vt:lpstr>Extra lab  3</vt:lpstr>
      <vt:lpstr>Extra lab 4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&amp; Quiz</dc:title>
  <cp:lastModifiedBy>John Toe</cp:lastModifiedBy>
  <cp:revision>5</cp:revision>
  <dcterms:modified xsi:type="dcterms:W3CDTF">2017-07-14T09:29:19Z</dcterms:modified>
</cp:coreProperties>
</file>